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0C7545-33D3-4097-ACD7-07A851655D5A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67C2B0-9AD5-4B33-BECF-D02D0BE15E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econtemporary.com/artists/syd-solomon/" TargetMode="External"/><Relationship Id="rId2" Type="http://schemas.openxmlformats.org/officeDocument/2006/relationships/hyperlink" Target="http://www.vonnegu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ithvonnegut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Analytically</a:t>
            </a:r>
            <a:endParaRPr lang="en-US" altLang="en-US" i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19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410200"/>
          </a:xfrm>
        </p:spPr>
        <p:txBody>
          <a:bodyPr/>
          <a:lstStyle/>
          <a:p>
            <a:pPr eaLnBrk="1" hangingPunct="1"/>
            <a:r>
              <a:rPr lang="en-US" altLang="en-US" smtClean="0"/>
              <a:t>On a sheet of paper list three topics on which you’d consider yourself to be an expert.</a:t>
            </a:r>
          </a:p>
          <a:p>
            <a:pPr eaLnBrk="1" hangingPunct="1"/>
            <a:r>
              <a:rPr lang="en-US" altLang="en-US" smtClean="0"/>
              <a:t>If a non-expert were to observe one of these three things what would they likely notice about it?</a:t>
            </a:r>
          </a:p>
          <a:p>
            <a:pPr eaLnBrk="1" hangingPunct="1"/>
            <a:r>
              <a:rPr lang="en-US" altLang="en-US" smtClean="0"/>
              <a:t>What sort of things would you be able to observe in this area that a non-expert would not likely consider?</a:t>
            </a:r>
          </a:p>
        </p:txBody>
      </p:sp>
    </p:spTree>
    <p:extLst>
      <p:ext uri="{BB962C8B-B14F-4D97-AF65-F5344CB8AC3E}">
        <p14:creationId xmlns:p14="http://schemas.microsoft.com/office/powerpoint/2010/main" val="305740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Emotional Reading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When most “normal” people read they read for pleasure.  We’ll call this emotional reading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Focuses heavily on plot and surface level meaning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Some texts pretty much ask to be read this way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“Beach reading” tends to be emotional reading.  It’s read for the immediate gratification of the reader.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200" smtClean="0"/>
          </a:p>
        </p:txBody>
      </p:sp>
    </p:spTree>
    <p:extLst>
      <p:ext uri="{BB962C8B-B14F-4D97-AF65-F5344CB8AC3E}">
        <p14:creationId xmlns:p14="http://schemas.microsoft.com/office/powerpoint/2010/main" val="32692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Analytical Reading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As with anything else, an expert reader is able to notice things in a text that a normal reader will probably miss.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When your English teacher tells you that a certain character is a Christ Figure, they’re not pulling this out of the air.  They’ve simply been doing it long enough that they know what to look for.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If reading emotionally is reading for plot, then reading analytically is reading for pattern and conventions</a:t>
            </a:r>
          </a:p>
        </p:txBody>
      </p:sp>
    </p:spTree>
    <p:extLst>
      <p:ext uri="{BB962C8B-B14F-4D97-AF65-F5344CB8AC3E}">
        <p14:creationId xmlns:p14="http://schemas.microsoft.com/office/powerpoint/2010/main" val="24732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Analytical Reading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Always remember that the purpose of language is to EXPRESS meaning, not to hide it.</a:t>
            </a:r>
          </a:p>
          <a:p>
            <a:r>
              <a:rPr lang="en-US" altLang="en-US" smtClean="0"/>
              <a:t>They’re only hidden meanings if you don’t know how to look for them.</a:t>
            </a:r>
          </a:p>
        </p:txBody>
      </p:sp>
    </p:spTree>
    <p:extLst>
      <p:ext uri="{BB962C8B-B14F-4D97-AF65-F5344CB8AC3E}">
        <p14:creationId xmlns:p14="http://schemas.microsoft.com/office/powerpoint/2010/main" val="18679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Respond to the following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153400" cy="3200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hlinkClick r:id="rId2"/>
              </a:rPr>
              <a:t>Kurt Vonnegut</a:t>
            </a:r>
            <a:r>
              <a:rPr lang="en-US" altLang="en-US" smtClean="0"/>
              <a:t> asked </a:t>
            </a:r>
            <a:r>
              <a:rPr lang="en-US" altLang="en-US" smtClean="0">
                <a:hlinkClick r:id="rId3"/>
              </a:rPr>
              <a:t>Syd Solomon,</a:t>
            </a: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“How do you tell a good picture from a bad one.”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He said, “Look at a million pictures, and you can never be mistaken.”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Vonnegut passed this on to his daughter, </a:t>
            </a:r>
            <a:r>
              <a:rPr lang="en-US" altLang="en-US" smtClean="0">
                <a:hlinkClick r:id="rId4"/>
              </a:rPr>
              <a:t>Edith Vonnegut</a:t>
            </a:r>
            <a:r>
              <a:rPr lang="en-US" altLang="en-US" smtClean="0"/>
              <a:t>, who is a painter and she said she “could rollerskate through the Louvre, saying, ‘Yes, no, no, yes, no, yes,’ and so on.”</a:t>
            </a:r>
          </a:p>
        </p:txBody>
      </p:sp>
    </p:spTree>
    <p:extLst>
      <p:ext uri="{BB962C8B-B14F-4D97-AF65-F5344CB8AC3E}">
        <p14:creationId xmlns:p14="http://schemas.microsoft.com/office/powerpoint/2010/main" val="4229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Elements of Analytic Reading -Memory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Quite simply, the more of an art form that we ingest, the more patterns and archetypes will begin to emerge.</a:t>
            </a:r>
          </a:p>
          <a:p>
            <a:pPr eaLnBrk="1" hangingPunct="1"/>
            <a:r>
              <a:rPr lang="en-US" altLang="en-US" smtClean="0"/>
              <a:t>Archetype – Five dollar word for pattern or for the mythic origin on which a pattern is based</a:t>
            </a:r>
          </a:p>
          <a:p>
            <a:pPr eaLnBrk="1" hangingPunct="1"/>
            <a:r>
              <a:rPr lang="en-US" altLang="en-US" smtClean="0"/>
              <a:t>E.G. A dark and stormy night typically foreshadows some sort of future turmoil.</a:t>
            </a:r>
          </a:p>
        </p:txBody>
      </p:sp>
    </p:spTree>
    <p:extLst>
      <p:ext uri="{BB962C8B-B14F-4D97-AF65-F5344CB8AC3E}">
        <p14:creationId xmlns:p14="http://schemas.microsoft.com/office/powerpoint/2010/main" val="17201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Elements of Analytic Reading</a:t>
            </a:r>
            <a:br>
              <a:rPr lang="en-US" altLang="en-US" smtClean="0"/>
            </a:br>
            <a:r>
              <a:rPr lang="en-US" altLang="en-US" smtClean="0"/>
              <a:t>- Symbolic Thinking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Everything isn’t always symbolic, but in good literature symbols do show up a lot.</a:t>
            </a:r>
          </a:p>
          <a:p>
            <a:pPr eaLnBrk="1" hangingPunct="1"/>
            <a:r>
              <a:rPr lang="en-US" altLang="en-US" smtClean="0"/>
              <a:t>An analytical reader always has his or her eyes peeled for symbols.</a:t>
            </a:r>
          </a:p>
          <a:p>
            <a:pPr eaLnBrk="1" hangingPunct="1"/>
            <a:r>
              <a:rPr lang="en-US" altLang="en-US" smtClean="0"/>
              <a:t>In the epic poem </a:t>
            </a:r>
            <a:r>
              <a:rPr lang="en-US" altLang="en-US" i="1" smtClean="0"/>
              <a:t>Beowulf</a:t>
            </a:r>
            <a:r>
              <a:rPr lang="en-US" altLang="en-US" smtClean="0"/>
              <a:t>, Grendel is a monster, but an analytic reader will be asking what else Grendel might represent. </a:t>
            </a:r>
          </a:p>
        </p:txBody>
      </p:sp>
    </p:spTree>
    <p:extLst>
      <p:ext uri="{BB962C8B-B14F-4D97-AF65-F5344CB8AC3E}">
        <p14:creationId xmlns:p14="http://schemas.microsoft.com/office/powerpoint/2010/main" val="26436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Elements of Analytic Reading</a:t>
            </a:r>
            <a:br>
              <a:rPr lang="en-US" altLang="en-US" smtClean="0"/>
            </a:br>
            <a:r>
              <a:rPr lang="en-US" altLang="en-US" smtClean="0"/>
              <a:t>Pattern Recognition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With a big enough memory bank and symbolic thinking engaged patterns will emerge that can be analyzed by the perceptive reader.</a:t>
            </a:r>
          </a:p>
          <a:p>
            <a:pPr eaLnBrk="1" hangingPunct="1"/>
            <a:r>
              <a:rPr lang="en-US" altLang="en-US" dirty="0" smtClean="0"/>
              <a:t>THIS is what literary analysis is!  It’s not reading someone else’s literary criticism!  It’s about thinking for yourself and developing solid opinions that you can present confidently. </a:t>
            </a:r>
          </a:p>
        </p:txBody>
      </p:sp>
    </p:spTree>
    <p:extLst>
      <p:ext uri="{BB962C8B-B14F-4D97-AF65-F5344CB8AC3E}">
        <p14:creationId xmlns:p14="http://schemas.microsoft.com/office/powerpoint/2010/main" val="27681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492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Reading Analytically</vt:lpstr>
      <vt:lpstr>PowerPoint Presentation</vt:lpstr>
      <vt:lpstr>Emotional Reading</vt:lpstr>
      <vt:lpstr>Analytical Reading </vt:lpstr>
      <vt:lpstr>Analytical Reading</vt:lpstr>
      <vt:lpstr>Respond to the following</vt:lpstr>
      <vt:lpstr>Elements of Analytic Reading -Memory</vt:lpstr>
      <vt:lpstr>Elements of Analytic Reading - Symbolic Thinking</vt:lpstr>
      <vt:lpstr>Elements of Analytic Reading Pattern Recognition</vt:lpstr>
    </vt:vector>
  </TitlesOfParts>
  <Company>SD5LRC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Analytically</dc:title>
  <dc:creator>Administrator</dc:creator>
  <cp:lastModifiedBy>Administrator</cp:lastModifiedBy>
  <cp:revision>1</cp:revision>
  <dcterms:created xsi:type="dcterms:W3CDTF">2014-08-29T19:07:05Z</dcterms:created>
  <dcterms:modified xsi:type="dcterms:W3CDTF">2014-08-29T19:08:18Z</dcterms:modified>
</cp:coreProperties>
</file>