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4B7598-C390-4142-9CE4-799216F3C51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270778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4B7598-C390-4142-9CE4-799216F3C51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409881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4B7598-C390-4142-9CE4-799216F3C51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129630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4B7598-C390-4142-9CE4-799216F3C51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400651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4B7598-C390-4142-9CE4-799216F3C51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16752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4B7598-C390-4142-9CE4-799216F3C51B}"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44827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4B7598-C390-4142-9CE4-799216F3C51B}"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163879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4B7598-C390-4142-9CE4-799216F3C51B}"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124423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B7598-C390-4142-9CE4-799216F3C51B}"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548787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4B7598-C390-4142-9CE4-799216F3C51B}"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231143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4B7598-C390-4142-9CE4-799216F3C51B}"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29133-AF31-480E-A10F-4E2360250125}" type="slidenum">
              <a:rPr lang="en-US" smtClean="0"/>
              <a:t>‹#›</a:t>
            </a:fld>
            <a:endParaRPr lang="en-US"/>
          </a:p>
        </p:txBody>
      </p:sp>
    </p:spTree>
    <p:extLst>
      <p:ext uri="{BB962C8B-B14F-4D97-AF65-F5344CB8AC3E}">
        <p14:creationId xmlns:p14="http://schemas.microsoft.com/office/powerpoint/2010/main" val="218197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B7598-C390-4142-9CE4-799216F3C51B}" type="datetimeFigureOut">
              <a:rPr lang="en-US" smtClean="0"/>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29133-AF31-480E-A10F-4E2360250125}" type="slidenum">
              <a:rPr lang="en-US" smtClean="0"/>
              <a:t>‹#›</a:t>
            </a:fld>
            <a:endParaRPr lang="en-US"/>
          </a:p>
        </p:txBody>
      </p:sp>
    </p:spTree>
    <p:extLst>
      <p:ext uri="{BB962C8B-B14F-4D97-AF65-F5344CB8AC3E}">
        <p14:creationId xmlns:p14="http://schemas.microsoft.com/office/powerpoint/2010/main" val="2307606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iography.com/people/samuel-beckett-9204239" TargetMode="External"/><Relationship Id="rId2" Type="http://schemas.openxmlformats.org/officeDocument/2006/relationships/hyperlink" Target="http://samuel-beckett.net/Waiting_for_Godot_Part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Irony</a:t>
            </a:r>
          </a:p>
        </p:txBody>
      </p:sp>
      <p:sp>
        <p:nvSpPr>
          <p:cNvPr id="19459" name="Content Placeholder 2"/>
          <p:cNvSpPr>
            <a:spLocks noGrp="1"/>
          </p:cNvSpPr>
          <p:nvPr>
            <p:ph idx="1"/>
          </p:nvPr>
        </p:nvSpPr>
        <p:spPr/>
        <p:txBody>
          <a:bodyPr>
            <a:normAutofit lnSpcReduction="10000"/>
          </a:bodyPr>
          <a:lstStyle/>
          <a:p>
            <a:pPr eaLnBrk="1" hangingPunct="1"/>
            <a:r>
              <a:rPr lang="en-US" altLang="en-US" smtClean="0"/>
              <a:t>3 kinds</a:t>
            </a:r>
            <a:br>
              <a:rPr lang="en-US" altLang="en-US" smtClean="0"/>
            </a:br>
            <a:r>
              <a:rPr lang="en-US" altLang="en-US" smtClean="0"/>
              <a:t>- Situational</a:t>
            </a:r>
            <a:br>
              <a:rPr lang="en-US" altLang="en-US" smtClean="0"/>
            </a:br>
            <a:r>
              <a:rPr lang="en-US" altLang="en-US" smtClean="0"/>
              <a:t>- Verbal</a:t>
            </a:r>
            <a:br>
              <a:rPr lang="en-US" altLang="en-US" smtClean="0"/>
            </a:br>
            <a:r>
              <a:rPr lang="en-US" altLang="en-US" smtClean="0"/>
              <a:t>- Dramatic</a:t>
            </a:r>
          </a:p>
          <a:p>
            <a:pPr eaLnBrk="1" hangingPunct="1"/>
            <a:r>
              <a:rPr lang="en-US" altLang="en-US" smtClean="0"/>
              <a:t>Irony trumps all!</a:t>
            </a:r>
          </a:p>
          <a:p>
            <a:pPr eaLnBrk="1" hangingPunct="1"/>
            <a:r>
              <a:rPr lang="en-US" altLang="en-US" smtClean="0"/>
              <a:t>If a dark stormy night is treated ironically all bets are off.  The writer is intentionally trying to subvert our anticipated meaning for some reason.</a:t>
            </a:r>
          </a:p>
          <a:p>
            <a:pPr eaLnBrk="1" hangingPunct="1"/>
            <a:endParaRPr lang="en-US" altLang="en-US" smtClean="0"/>
          </a:p>
        </p:txBody>
      </p:sp>
    </p:spTree>
    <p:extLst>
      <p:ext uri="{BB962C8B-B14F-4D97-AF65-F5344CB8AC3E}">
        <p14:creationId xmlns:p14="http://schemas.microsoft.com/office/powerpoint/2010/main" val="2460544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Irony</a:t>
            </a:r>
          </a:p>
        </p:txBody>
      </p:sp>
      <p:sp>
        <p:nvSpPr>
          <p:cNvPr id="20483" name="Content Placeholder 2"/>
          <p:cNvSpPr>
            <a:spLocks noGrp="1"/>
          </p:cNvSpPr>
          <p:nvPr>
            <p:ph idx="1"/>
          </p:nvPr>
        </p:nvSpPr>
        <p:spPr/>
        <p:txBody>
          <a:bodyPr/>
          <a:lstStyle/>
          <a:p>
            <a:pPr eaLnBrk="1" hangingPunct="1"/>
            <a:r>
              <a:rPr lang="en-US" altLang="en-US" smtClean="0"/>
              <a:t>Most works of literature fixate on the struggles (and often triumphs) of characters who are our equals or even superiors.</a:t>
            </a:r>
          </a:p>
          <a:p>
            <a:pPr eaLnBrk="1" hangingPunct="1"/>
            <a:r>
              <a:rPr lang="en-US" altLang="en-US" smtClean="0"/>
              <a:t>Ironic works typically show characters who struggle futilely against forces that you or I would likely be able to overcome.</a:t>
            </a:r>
          </a:p>
        </p:txBody>
      </p:sp>
    </p:spTree>
    <p:extLst>
      <p:ext uri="{BB962C8B-B14F-4D97-AF65-F5344CB8AC3E}">
        <p14:creationId xmlns:p14="http://schemas.microsoft.com/office/powerpoint/2010/main" val="1388348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Irony</a:t>
            </a:r>
          </a:p>
        </p:txBody>
      </p:sp>
      <p:sp>
        <p:nvSpPr>
          <p:cNvPr id="21507" name="Content Placeholder 2"/>
          <p:cNvSpPr>
            <a:spLocks noGrp="1"/>
          </p:cNvSpPr>
          <p:nvPr>
            <p:ph idx="1"/>
          </p:nvPr>
        </p:nvSpPr>
        <p:spPr/>
        <p:txBody>
          <a:bodyPr/>
          <a:lstStyle/>
          <a:p>
            <a:r>
              <a:rPr lang="en-US" altLang="en-US" smtClean="0"/>
              <a:t>Irony can work in many different ways to accomplish many different things</a:t>
            </a:r>
          </a:p>
          <a:p>
            <a:r>
              <a:rPr lang="en-US" altLang="en-US" smtClean="0"/>
              <a:t>The big take away is that irony works to intentionally subvert our expectations</a:t>
            </a:r>
          </a:p>
          <a:p>
            <a:r>
              <a:rPr lang="en-US" altLang="en-US" smtClean="0"/>
              <a:t>We then have to ask ourselves WHY the author would be interested in using this technique.  </a:t>
            </a:r>
          </a:p>
        </p:txBody>
      </p:sp>
    </p:spTree>
    <p:extLst>
      <p:ext uri="{BB962C8B-B14F-4D97-AF65-F5344CB8AC3E}">
        <p14:creationId xmlns:p14="http://schemas.microsoft.com/office/powerpoint/2010/main" val="809065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Irony</a:t>
            </a:r>
          </a:p>
        </p:txBody>
      </p:sp>
      <p:sp>
        <p:nvSpPr>
          <p:cNvPr id="22531" name="Content Placeholder 2"/>
          <p:cNvSpPr>
            <a:spLocks noGrp="1"/>
          </p:cNvSpPr>
          <p:nvPr>
            <p:ph idx="1"/>
          </p:nvPr>
        </p:nvSpPr>
        <p:spPr/>
        <p:txBody>
          <a:bodyPr/>
          <a:lstStyle/>
          <a:p>
            <a:r>
              <a:rPr lang="en-US" altLang="en-US" sz="2800" smtClean="0"/>
              <a:t>Irony can be used in a variety of ways for a variety of purposes.</a:t>
            </a:r>
          </a:p>
          <a:p>
            <a:r>
              <a:rPr lang="en-US" altLang="en-US" sz="2800" smtClean="0"/>
              <a:t>The big take away is to remember that irony seeks to intentionally subvert the reader’s expectations by altering the patterns we’re accustomed to.</a:t>
            </a:r>
          </a:p>
          <a:p>
            <a:r>
              <a:rPr lang="en-US" altLang="en-US" sz="2800" smtClean="0"/>
              <a:t>It’s easy enough to spot, but we have to ask WHY the author would employ irony.  How does it enrich his/her writing?</a:t>
            </a:r>
          </a:p>
        </p:txBody>
      </p:sp>
    </p:spTree>
    <p:extLst>
      <p:ext uri="{BB962C8B-B14F-4D97-AF65-F5344CB8AC3E}">
        <p14:creationId xmlns:p14="http://schemas.microsoft.com/office/powerpoint/2010/main" val="1024016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altLang="en-US" smtClean="0">
                <a:hlinkClick r:id="rId2"/>
              </a:rPr>
              <a:t>Waiting for Godot </a:t>
            </a:r>
            <a:r>
              <a:rPr lang="en-US" altLang="en-US" smtClean="0"/>
              <a:t>by </a:t>
            </a:r>
            <a:r>
              <a:rPr lang="en-US" altLang="en-US" smtClean="0">
                <a:hlinkClick r:id="rId3"/>
              </a:rPr>
              <a:t>Samuel Beckett</a:t>
            </a:r>
            <a:endParaRPr lang="en-US" altLang="en-US" smtClean="0"/>
          </a:p>
        </p:txBody>
      </p:sp>
      <p:sp>
        <p:nvSpPr>
          <p:cNvPr id="23555" name="Content Placeholder 2"/>
          <p:cNvSpPr>
            <a:spLocks noGrp="1"/>
          </p:cNvSpPr>
          <p:nvPr>
            <p:ph idx="1"/>
          </p:nvPr>
        </p:nvSpPr>
        <p:spPr/>
        <p:txBody>
          <a:bodyPr/>
          <a:lstStyle/>
          <a:p>
            <a:r>
              <a:rPr lang="en-US" altLang="en-US" smtClean="0"/>
              <a:t>Heads up!  This is a weird play!</a:t>
            </a:r>
          </a:p>
          <a:p>
            <a:r>
              <a:rPr lang="en-US" altLang="en-US" smtClean="0"/>
              <a:t>Beckett is often credited with being a major contributor to absurdist theater</a:t>
            </a:r>
          </a:p>
          <a:p>
            <a:r>
              <a:rPr lang="en-US" altLang="en-US" smtClean="0"/>
              <a:t>One play: Scream—Walk Across the Stage—Scream</a:t>
            </a:r>
          </a:p>
          <a:p>
            <a:r>
              <a:rPr lang="en-US" altLang="en-US" smtClean="0"/>
              <a:t>This thing is WIDE open for interpretation.  The critics argue and disagree about it all the time so make your OWN meaning.</a:t>
            </a:r>
          </a:p>
        </p:txBody>
      </p:sp>
    </p:spTree>
    <p:extLst>
      <p:ext uri="{BB962C8B-B14F-4D97-AF65-F5344CB8AC3E}">
        <p14:creationId xmlns:p14="http://schemas.microsoft.com/office/powerpoint/2010/main" val="260251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Waiting for Godot</a:t>
            </a:r>
          </a:p>
        </p:txBody>
      </p:sp>
      <p:sp>
        <p:nvSpPr>
          <p:cNvPr id="24579" name="Content Placeholder 2"/>
          <p:cNvSpPr>
            <a:spLocks noGrp="1"/>
          </p:cNvSpPr>
          <p:nvPr>
            <p:ph idx="1"/>
          </p:nvPr>
        </p:nvSpPr>
        <p:spPr/>
        <p:txBody>
          <a:bodyPr/>
          <a:lstStyle/>
          <a:p>
            <a:r>
              <a:rPr lang="en-US" altLang="en-US" smtClean="0"/>
              <a:t>Existentialism – The basic idea that life, in and of itself, has no extrinsic meaning</a:t>
            </a:r>
          </a:p>
          <a:p>
            <a:r>
              <a:rPr lang="en-US" altLang="en-US" smtClean="0"/>
              <a:t>Through our own free will, choice and personal responsibility we construct our own personal meaning of life</a:t>
            </a:r>
          </a:p>
          <a:p>
            <a:r>
              <a:rPr lang="en-US" altLang="en-US" smtClean="0"/>
              <a:t>Events in life are usually chaotic and eschew easy categorization</a:t>
            </a:r>
          </a:p>
          <a:p>
            <a:r>
              <a:rPr lang="en-US" altLang="en-US" smtClean="0"/>
              <a:t>Largely the result of World War II</a:t>
            </a:r>
          </a:p>
        </p:txBody>
      </p:sp>
    </p:spTree>
    <p:extLst>
      <p:ext uri="{BB962C8B-B14F-4D97-AF65-F5344CB8AC3E}">
        <p14:creationId xmlns:p14="http://schemas.microsoft.com/office/powerpoint/2010/main" val="163877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Waiting for Godot</a:t>
            </a:r>
          </a:p>
        </p:txBody>
      </p:sp>
      <p:sp>
        <p:nvSpPr>
          <p:cNvPr id="25603" name="Content Placeholder 2"/>
          <p:cNvSpPr>
            <a:spLocks noGrp="1"/>
          </p:cNvSpPr>
          <p:nvPr>
            <p:ph idx="1"/>
          </p:nvPr>
        </p:nvSpPr>
        <p:spPr/>
        <p:txBody>
          <a:bodyPr/>
          <a:lstStyle/>
          <a:p>
            <a:r>
              <a:rPr lang="en-US" altLang="en-US" sz="2000" smtClean="0"/>
              <a:t>“I don’t know who Godot is. I don’t even know (above all don’t know) if he exists. And I don’t know if they believe in him or not, those two who are waiting for him. The other two who pass by towards the end of each of the two acts, that must be to break up the monotony. All I knew I showed. It’s not much, but it’s enough for me, by a wide margin. I’ll even say that I would have been satisfied with less. As for wanting to find in all that a broader, loftier meaning to carry away from the performance, along with the program and the Eskimo pie, I cannot see the point of it. But it must be possible ... Estragon, Vladimir, Pozzo, Lucky, their time and their space, I was able to know them a little, but far from the need to understand. Maybe they owe you explanations. Let them supply it. Without me. They and I are through with each other.” - Samuel Beckett</a:t>
            </a:r>
          </a:p>
          <a:p>
            <a:endParaRPr lang="en-US" altLang="en-US" smtClean="0"/>
          </a:p>
        </p:txBody>
      </p:sp>
    </p:spTree>
    <p:extLst>
      <p:ext uri="{BB962C8B-B14F-4D97-AF65-F5344CB8AC3E}">
        <p14:creationId xmlns:p14="http://schemas.microsoft.com/office/powerpoint/2010/main" val="28559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Waiting for Godot</a:t>
            </a:r>
          </a:p>
        </p:txBody>
      </p:sp>
      <p:sp>
        <p:nvSpPr>
          <p:cNvPr id="26627" name="Content Placeholder 2"/>
          <p:cNvSpPr>
            <a:spLocks noGrp="1"/>
          </p:cNvSpPr>
          <p:nvPr>
            <p:ph idx="1"/>
          </p:nvPr>
        </p:nvSpPr>
        <p:spPr/>
        <p:txBody>
          <a:bodyPr/>
          <a:lstStyle/>
          <a:p>
            <a:r>
              <a:rPr lang="en-US" altLang="en-US" sz="2400" smtClean="0"/>
              <a:t>Make notes on the text as you read.  What looks important?  We can always decide that it’s irrelevant later if we have to.</a:t>
            </a:r>
          </a:p>
          <a:p>
            <a:r>
              <a:rPr lang="en-US" altLang="en-US" sz="2400" smtClean="0"/>
              <a:t>What three big questions do you have about the text?</a:t>
            </a:r>
          </a:p>
          <a:p>
            <a:r>
              <a:rPr lang="en-US" altLang="en-US" sz="2400" smtClean="0"/>
              <a:t>How does Beckett use irony to build meaning in the text?</a:t>
            </a:r>
          </a:p>
          <a:p>
            <a:r>
              <a:rPr lang="en-US" altLang="en-US" sz="2400" smtClean="0"/>
              <a:t>What other patterns and symbols do you suspect might be at work in the text?  Defend your answer!</a:t>
            </a:r>
          </a:p>
        </p:txBody>
      </p:sp>
    </p:spTree>
    <p:extLst>
      <p:ext uri="{BB962C8B-B14F-4D97-AF65-F5344CB8AC3E}">
        <p14:creationId xmlns:p14="http://schemas.microsoft.com/office/powerpoint/2010/main" val="2520419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544</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Irony</vt:lpstr>
      <vt:lpstr>Irony</vt:lpstr>
      <vt:lpstr>Irony</vt:lpstr>
      <vt:lpstr>Irony</vt:lpstr>
      <vt:lpstr>Waiting for Godot by Samuel Beckett</vt:lpstr>
      <vt:lpstr>Waiting for Godot</vt:lpstr>
      <vt:lpstr>Waiting for Godot</vt:lpstr>
      <vt:lpstr>Waiting for Godot</vt:lpstr>
    </vt:vector>
  </TitlesOfParts>
  <Company>SD5LRC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Irony</dc:title>
  <dc:creator>Administrator</dc:creator>
  <cp:lastModifiedBy>Administrator</cp:lastModifiedBy>
  <cp:revision>1</cp:revision>
  <dcterms:created xsi:type="dcterms:W3CDTF">2014-09-22T15:08:08Z</dcterms:created>
  <dcterms:modified xsi:type="dcterms:W3CDTF">2014-09-22T15:08:33Z</dcterms:modified>
</cp:coreProperties>
</file>