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AEEA6E-1D41-4EC1-B7CC-8C8AE7D5E17D}"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17090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EEA6E-1D41-4EC1-B7CC-8C8AE7D5E17D}"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377877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EEA6E-1D41-4EC1-B7CC-8C8AE7D5E17D}"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1521747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AEEA6E-1D41-4EC1-B7CC-8C8AE7D5E17D}"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134267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AEEA6E-1D41-4EC1-B7CC-8C8AE7D5E17D}"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342746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AEEA6E-1D41-4EC1-B7CC-8C8AE7D5E17D}"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76823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AEEA6E-1D41-4EC1-B7CC-8C8AE7D5E17D}" type="datetimeFigureOut">
              <a:rPr lang="en-US" smtClean="0"/>
              <a:t>9/29/2014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293657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AEEA6E-1D41-4EC1-B7CC-8C8AE7D5E17D}" type="datetimeFigureOut">
              <a:rPr lang="en-US" smtClean="0"/>
              <a:t>9/29/2014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218063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EEA6E-1D41-4EC1-B7CC-8C8AE7D5E17D}" type="datetimeFigureOut">
              <a:rPr lang="en-US" smtClean="0"/>
              <a:t>9/29/2014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416658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EEA6E-1D41-4EC1-B7CC-8C8AE7D5E17D}"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148732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AEEA6E-1D41-4EC1-B7CC-8C8AE7D5E17D}"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6D85A-B858-401A-8A54-E5B59C039769}" type="slidenum">
              <a:rPr lang="en-US" smtClean="0"/>
              <a:t>‹#›</a:t>
            </a:fld>
            <a:endParaRPr lang="en-US"/>
          </a:p>
        </p:txBody>
      </p:sp>
    </p:spTree>
    <p:extLst>
      <p:ext uri="{BB962C8B-B14F-4D97-AF65-F5344CB8AC3E}">
        <p14:creationId xmlns:p14="http://schemas.microsoft.com/office/powerpoint/2010/main" val="1903084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EEA6E-1D41-4EC1-B7CC-8C8AE7D5E17D}" type="datetimeFigureOut">
              <a:rPr lang="en-US" smtClean="0"/>
              <a:t>9/29/2014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6D85A-B858-401A-8A54-E5B59C039769}" type="slidenum">
              <a:rPr lang="en-US" smtClean="0"/>
              <a:t>‹#›</a:t>
            </a:fld>
            <a:endParaRPr lang="en-US"/>
          </a:p>
        </p:txBody>
      </p:sp>
    </p:spTree>
    <p:extLst>
      <p:ext uri="{BB962C8B-B14F-4D97-AF65-F5344CB8AC3E}">
        <p14:creationId xmlns:p14="http://schemas.microsoft.com/office/powerpoint/2010/main" val="3106967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tezjznL9Nz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anzbom.org/CathedralRayCarve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Food</a:t>
            </a:r>
          </a:p>
        </p:txBody>
      </p:sp>
      <p:sp>
        <p:nvSpPr>
          <p:cNvPr id="3" name="Content Placeholder 2"/>
          <p:cNvSpPr>
            <a:spLocks noGrp="1"/>
          </p:cNvSpPr>
          <p:nvPr>
            <p:ph idx="1"/>
          </p:nvPr>
        </p:nvSpPr>
        <p:spPr/>
        <p:txBody>
          <a:bodyPr/>
          <a:lstStyle/>
          <a:p>
            <a:pPr eaLnBrk="1" hangingPunct="1"/>
            <a:r>
              <a:rPr lang="en-US" altLang="en-US" smtClean="0"/>
              <a:t>What reason would an author have for writing a scene in which the characters have a meal?</a:t>
            </a:r>
          </a:p>
          <a:p>
            <a:pPr eaLnBrk="1" hangingPunct="1"/>
            <a:r>
              <a:rPr lang="en-US" altLang="en-US" smtClean="0"/>
              <a:t>What are some famous meals fictionally or historically?  What do they have in common?</a:t>
            </a:r>
          </a:p>
        </p:txBody>
      </p:sp>
    </p:spTree>
    <p:extLst>
      <p:ext uri="{BB962C8B-B14F-4D97-AF65-F5344CB8AC3E}">
        <p14:creationId xmlns:p14="http://schemas.microsoft.com/office/powerpoint/2010/main" val="3607100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Food</a:t>
            </a:r>
          </a:p>
        </p:txBody>
      </p:sp>
      <p:sp>
        <p:nvSpPr>
          <p:cNvPr id="28675" name="Content Placeholder 2"/>
          <p:cNvSpPr>
            <a:spLocks noGrp="1"/>
          </p:cNvSpPr>
          <p:nvPr>
            <p:ph idx="1"/>
          </p:nvPr>
        </p:nvSpPr>
        <p:spPr/>
        <p:txBody>
          <a:bodyPr/>
          <a:lstStyle/>
          <a:p>
            <a:pPr eaLnBrk="1" hangingPunct="1"/>
            <a:r>
              <a:rPr lang="en-US" altLang="en-US" smtClean="0"/>
              <a:t>Food ALWAYS (nearly at least) symbolizes communion.  Does the picture below look familiar?</a:t>
            </a:r>
          </a:p>
        </p:txBody>
      </p:sp>
      <p:pic>
        <p:nvPicPr>
          <p:cNvPr id="28676" name="Picture 2" descr="http://www.religious.marksanislo.com/gallery/pg1/oils/last_supper_bi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276600"/>
            <a:ext cx="762000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4837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Food</a:t>
            </a:r>
          </a:p>
        </p:txBody>
      </p:sp>
      <p:sp>
        <p:nvSpPr>
          <p:cNvPr id="29699" name="Content Placeholder 2"/>
          <p:cNvSpPr>
            <a:spLocks noGrp="1"/>
          </p:cNvSpPr>
          <p:nvPr>
            <p:ph idx="1"/>
          </p:nvPr>
        </p:nvSpPr>
        <p:spPr/>
        <p:txBody>
          <a:bodyPr/>
          <a:lstStyle/>
          <a:p>
            <a:pPr eaLnBrk="1" hangingPunct="1"/>
            <a:r>
              <a:rPr lang="en-US" altLang="en-US" smtClean="0"/>
              <a:t>Communion basically means coming together.  Think of the word “community.”</a:t>
            </a:r>
          </a:p>
          <a:p>
            <a:pPr eaLnBrk="1" hangingPunct="1"/>
            <a:r>
              <a:rPr lang="en-US" altLang="en-US" smtClean="0"/>
              <a:t>Eating is a very personal act that you don’t want to do with just anyone.  You could be poisoned!  Someone could spit on your burger!  It’s about sharing and we usually do this with people we know.</a:t>
            </a:r>
          </a:p>
        </p:txBody>
      </p:sp>
    </p:spTree>
    <p:extLst>
      <p:ext uri="{BB962C8B-B14F-4D97-AF65-F5344CB8AC3E}">
        <p14:creationId xmlns:p14="http://schemas.microsoft.com/office/powerpoint/2010/main" val="182110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Food</a:t>
            </a:r>
          </a:p>
        </p:txBody>
      </p:sp>
      <p:sp>
        <p:nvSpPr>
          <p:cNvPr id="30723" name="Content Placeholder 2"/>
          <p:cNvSpPr>
            <a:spLocks noGrp="1"/>
          </p:cNvSpPr>
          <p:nvPr>
            <p:ph idx="1"/>
          </p:nvPr>
        </p:nvSpPr>
        <p:spPr/>
        <p:txBody>
          <a:bodyPr/>
          <a:lstStyle/>
          <a:p>
            <a:pPr eaLnBrk="1" hangingPunct="1"/>
            <a:r>
              <a:rPr lang="en-US" altLang="en-US" smtClean="0"/>
              <a:t>Even though “The Last Supper” might be our cultural touchstone for communion, </a:t>
            </a:r>
            <a:r>
              <a:rPr lang="en-US" altLang="en-US" smtClean="0">
                <a:hlinkClick r:id="rId2"/>
              </a:rPr>
              <a:t>all communions in literature are not necessarily holy</a:t>
            </a:r>
            <a:r>
              <a:rPr lang="en-US" altLang="en-US" smtClean="0"/>
              <a:t>.</a:t>
            </a:r>
          </a:p>
          <a:p>
            <a:pPr eaLnBrk="1" hangingPunct="1"/>
            <a:r>
              <a:rPr lang="en-US" altLang="en-US" smtClean="0"/>
              <a:t>Shakespeare’s </a:t>
            </a:r>
            <a:r>
              <a:rPr lang="en-US" altLang="en-US" i="1" smtClean="0"/>
              <a:t>Titus Andronicus</a:t>
            </a:r>
          </a:p>
          <a:p>
            <a:pPr eaLnBrk="1" hangingPunct="1"/>
            <a:r>
              <a:rPr lang="en-US" altLang="en-US" smtClean="0"/>
              <a:t>Communion is about sharing an experience.  It puts everyone on common ground. A king and a serf both have to eat!</a:t>
            </a:r>
          </a:p>
        </p:txBody>
      </p:sp>
    </p:spTree>
    <p:extLst>
      <p:ext uri="{BB962C8B-B14F-4D97-AF65-F5344CB8AC3E}">
        <p14:creationId xmlns:p14="http://schemas.microsoft.com/office/powerpoint/2010/main" val="703387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Food</a:t>
            </a:r>
          </a:p>
        </p:txBody>
      </p:sp>
      <p:sp>
        <p:nvSpPr>
          <p:cNvPr id="31747" name="Content Placeholder 2"/>
          <p:cNvSpPr>
            <a:spLocks noGrp="1"/>
          </p:cNvSpPr>
          <p:nvPr>
            <p:ph idx="1"/>
          </p:nvPr>
        </p:nvSpPr>
        <p:spPr/>
        <p:txBody>
          <a:bodyPr/>
          <a:lstStyle/>
          <a:p>
            <a:pPr eaLnBrk="1" hangingPunct="1"/>
            <a:r>
              <a:rPr lang="en-US" altLang="en-US" smtClean="0"/>
              <a:t>Then again, sometimes food is just food.</a:t>
            </a:r>
          </a:p>
          <a:p>
            <a:pPr eaLnBrk="1" hangingPunct="1"/>
            <a:r>
              <a:rPr lang="en-US" altLang="en-US" smtClean="0"/>
              <a:t>Still, if you were an author would you be interested in writing meal scenes just so we could watch someone eat?</a:t>
            </a:r>
          </a:p>
          <a:p>
            <a:pPr eaLnBrk="1" hangingPunct="1"/>
            <a:r>
              <a:rPr lang="en-US" altLang="en-US" smtClean="0"/>
              <a:t>How much fun do you have when you sit at a table and watch someone else eat?</a:t>
            </a:r>
          </a:p>
        </p:txBody>
      </p:sp>
    </p:spTree>
    <p:extLst>
      <p:ext uri="{BB962C8B-B14F-4D97-AF65-F5344CB8AC3E}">
        <p14:creationId xmlns:p14="http://schemas.microsoft.com/office/powerpoint/2010/main" val="790581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hlinkClick r:id="rId2"/>
              </a:rPr>
              <a:t>“Cathedral” </a:t>
            </a:r>
            <a:r>
              <a:rPr lang="en-US" altLang="en-US" smtClean="0"/>
              <a:t>by Raymond Carver</a:t>
            </a:r>
          </a:p>
        </p:txBody>
      </p:sp>
      <p:sp>
        <p:nvSpPr>
          <p:cNvPr id="32771" name="Content Placeholder 2"/>
          <p:cNvSpPr>
            <a:spLocks noGrp="1"/>
          </p:cNvSpPr>
          <p:nvPr>
            <p:ph idx="1"/>
          </p:nvPr>
        </p:nvSpPr>
        <p:spPr/>
        <p:txBody>
          <a:bodyPr/>
          <a:lstStyle/>
          <a:p>
            <a:pPr eaLnBrk="1" hangingPunct="1"/>
            <a:r>
              <a:rPr lang="en-US" altLang="en-US" smtClean="0"/>
              <a:t>Write three questions you have about the story.</a:t>
            </a:r>
          </a:p>
          <a:p>
            <a:pPr eaLnBrk="1" hangingPunct="1"/>
            <a:r>
              <a:rPr lang="en-US" altLang="en-US" smtClean="0"/>
              <a:t>In what ways does Carver use the idea of communion to further the meaning of the story (one page minimum)?</a:t>
            </a:r>
          </a:p>
          <a:p>
            <a:pPr eaLnBrk="1" hangingPunct="1"/>
            <a:r>
              <a:rPr lang="en-US" altLang="en-US" smtClean="0"/>
              <a:t>What other patterns or symbols do you think might be in play in the text?  Explain.</a:t>
            </a:r>
          </a:p>
        </p:txBody>
      </p:sp>
    </p:spTree>
    <p:extLst>
      <p:ext uri="{BB962C8B-B14F-4D97-AF65-F5344CB8AC3E}">
        <p14:creationId xmlns:p14="http://schemas.microsoft.com/office/powerpoint/2010/main" val="2221102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266</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Food</vt:lpstr>
      <vt:lpstr>Food</vt:lpstr>
      <vt:lpstr>Food</vt:lpstr>
      <vt:lpstr>Food</vt:lpstr>
      <vt:lpstr>Food</vt:lpstr>
      <vt:lpstr>“Cathedral” by Raymond Carver</vt:lpstr>
    </vt:vector>
  </TitlesOfParts>
  <Company>SD5LRC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dc:title>
  <dc:creator>Administrator</dc:creator>
  <cp:lastModifiedBy>Administrator</cp:lastModifiedBy>
  <cp:revision>1</cp:revision>
  <dcterms:created xsi:type="dcterms:W3CDTF">2014-09-29T15:06:01Z</dcterms:created>
  <dcterms:modified xsi:type="dcterms:W3CDTF">2014-09-29T15:06:35Z</dcterms:modified>
</cp:coreProperties>
</file>