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2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4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0F400-B884-41AB-963A-31F155CBB5E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A537-0C86-4BEF-8B6F-02F08AB1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2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(The Bible)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biblical allusion need not necessarily be religious</a:t>
            </a:r>
          </a:p>
          <a:p>
            <a:r>
              <a:rPr lang="en-US" altLang="en-US" smtClean="0"/>
              <a:t>“Even the Devil can quote scripture”</a:t>
            </a:r>
          </a:p>
          <a:p>
            <a:r>
              <a:rPr lang="en-US" altLang="en-US" smtClean="0"/>
              <a:t>Rather the Bible is usually used to show universal struggles that have plagued many throughout time</a:t>
            </a:r>
          </a:p>
          <a:p>
            <a:r>
              <a:rPr lang="en-US" altLang="en-US" smtClean="0"/>
              <a:t>After all, isn’t the Bible meant to be a guide on how man deals with these struggles?</a:t>
            </a:r>
          </a:p>
        </p:txBody>
      </p:sp>
    </p:spTree>
    <p:extLst>
      <p:ext uri="{BB962C8B-B14F-4D97-AF65-F5344CB8AC3E}">
        <p14:creationId xmlns:p14="http://schemas.microsoft.com/office/powerpoint/2010/main" val="29809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(Fairy Tales)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Little Red Riding Hood, Hansel and Gretel, Sleeping Beauty, Snow White, Rapunzel</a:t>
            </a:r>
          </a:p>
          <a:p>
            <a:r>
              <a:rPr lang="en-US" altLang="en-US" smtClean="0"/>
              <a:t>Ever heard of these?</a:t>
            </a:r>
          </a:p>
          <a:p>
            <a:r>
              <a:rPr lang="en-US" altLang="en-US" smtClean="0"/>
              <a:t>That’s why writers like using them!</a:t>
            </a:r>
          </a:p>
          <a:p>
            <a:r>
              <a:rPr lang="en-US" altLang="en-US" smtClean="0"/>
              <a:t>Consider the central message of each of these tales.  They (like the Bible) tend to be about timeless human struggles AND most of us already know them</a:t>
            </a:r>
          </a:p>
        </p:txBody>
      </p:sp>
    </p:spTree>
    <p:extLst>
      <p:ext uri="{BB962C8B-B14F-4D97-AF65-F5344CB8AC3E}">
        <p14:creationId xmlns:p14="http://schemas.microsoft.com/office/powerpoint/2010/main" val="5598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Disney vs. The Grimm Brothers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our culture we’ve become accustomed to the kid friendly versions of these stories often used in Disney movies</a:t>
            </a:r>
          </a:p>
          <a:p>
            <a:r>
              <a:rPr lang="en-US" altLang="en-US"/>
              <a:t>Sometimes writers will find reason to allude to these versions of the stories</a:t>
            </a:r>
          </a:p>
          <a:p>
            <a:r>
              <a:rPr lang="en-US" altLang="en-US"/>
              <a:t>The Grimm Brothers (as their name seems to suggest) wrote the tales originally and they were filled with violence, sex, and debauchery (not the stuff you’d read to a kid today!)</a:t>
            </a:r>
          </a:p>
        </p:txBody>
      </p:sp>
    </p:spTree>
    <p:extLst>
      <p:ext uri="{BB962C8B-B14F-4D97-AF65-F5344CB8AC3E}">
        <p14:creationId xmlns:p14="http://schemas.microsoft.com/office/powerpoint/2010/main" val="11606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Disney vs. The Grimm Brothers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Disney created the versions that MOST modern readers are familiar with</a:t>
            </a:r>
          </a:p>
          <a:p>
            <a:r>
              <a:rPr lang="en-US" altLang="en-US" sz="2400"/>
              <a:t>However, historically the Grimm Brothers have had more enduring popularity</a:t>
            </a:r>
          </a:p>
          <a:p>
            <a:r>
              <a:rPr lang="en-US" altLang="en-US" sz="2400"/>
              <a:t>Considering the time and culture of the author could be helpful in determining which versions are being alluded to</a:t>
            </a:r>
          </a:p>
          <a:p>
            <a:r>
              <a:rPr lang="en-US" altLang="en-US" sz="2400"/>
              <a:t>Pretentious writers would often rather look to the source than the watered down Disney retellings</a:t>
            </a:r>
          </a:p>
        </p:txBody>
      </p:sp>
    </p:spTree>
    <p:extLst>
      <p:ext uri="{BB962C8B-B14F-4D97-AF65-F5344CB8AC3E}">
        <p14:creationId xmlns:p14="http://schemas.microsoft.com/office/powerpoint/2010/main" val="17346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 (Greek and Roman Myth)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Throughout much of Western civilization a Classical education meant a working knowledge of Greek and Roman Mythology</a:t>
            </a:r>
          </a:p>
          <a:p>
            <a:r>
              <a:rPr lang="en-US" altLang="en-US"/>
              <a:t>In some ways this is our original literature and much of what’s still written today is based off of it.</a:t>
            </a:r>
          </a:p>
          <a:p>
            <a:r>
              <a:rPr lang="en-US" altLang="en-US"/>
              <a:t>In the absence of advanced Science, ancient cultures often used myth to explain the seemingly inexplicable</a:t>
            </a:r>
          </a:p>
        </p:txBody>
      </p:sp>
    </p:spTree>
    <p:extLst>
      <p:ext uri="{BB962C8B-B14F-4D97-AF65-F5344CB8AC3E}">
        <p14:creationId xmlns:p14="http://schemas.microsoft.com/office/powerpoint/2010/main" val="27199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 (Greek and Roman Myth)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Homer’s </a:t>
            </a:r>
            <a:r>
              <a:rPr lang="en-US" altLang="en-US" i="1" smtClean="0"/>
              <a:t>Illiad </a:t>
            </a:r>
            <a:r>
              <a:rPr lang="en-US" altLang="en-US" smtClean="0"/>
              <a:t>and </a:t>
            </a:r>
            <a:r>
              <a:rPr lang="en-US" altLang="en-US" i="1" smtClean="0"/>
              <a:t>Odyssey</a:t>
            </a:r>
          </a:p>
          <a:p>
            <a:r>
              <a:rPr lang="en-US" altLang="en-US" smtClean="0"/>
              <a:t>Virgil’s</a:t>
            </a:r>
            <a:r>
              <a:rPr lang="en-US" altLang="en-US" i="1" smtClean="0"/>
              <a:t> Aeneid</a:t>
            </a:r>
          </a:p>
          <a:p>
            <a:r>
              <a:rPr lang="en-US" altLang="en-US" smtClean="0"/>
              <a:t>Sophocles’ </a:t>
            </a:r>
            <a:r>
              <a:rPr lang="en-US" altLang="en-US" i="1" smtClean="0"/>
              <a:t>Oedipus Rex</a:t>
            </a:r>
          </a:p>
          <a:p>
            <a:r>
              <a:rPr lang="en-US" altLang="en-US" smtClean="0"/>
              <a:t>Ovid’s </a:t>
            </a:r>
            <a:r>
              <a:rPr lang="en-US" altLang="en-US" i="1" smtClean="0"/>
              <a:t>Metamorphoses</a:t>
            </a:r>
          </a:p>
          <a:p>
            <a:r>
              <a:rPr lang="en-US" altLang="en-US" smtClean="0"/>
              <a:t>Daedelus and Icarus</a:t>
            </a:r>
          </a:p>
          <a:p>
            <a:r>
              <a:rPr lang="en-US" altLang="en-US" smtClean="0"/>
              <a:t>Demeter and Persephone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10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Poems for Project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“Hallelujah” by Leonard Cohen</a:t>
            </a:r>
          </a:p>
          <a:p>
            <a:r>
              <a:rPr lang="en-US" altLang="en-US" smtClean="0"/>
              <a:t>“Prometheus” by Lord Byron</a:t>
            </a:r>
          </a:p>
          <a:p>
            <a:r>
              <a:rPr lang="en-US" altLang="en-US" smtClean="0"/>
              <a:t>“The Lovesong of J. Alfred Prufrock” by T.S. Eliot</a:t>
            </a:r>
          </a:p>
          <a:p>
            <a:r>
              <a:rPr lang="en-US" altLang="en-US" smtClean="0"/>
              <a:t>“Snow White” by Anne Sexton</a:t>
            </a:r>
          </a:p>
        </p:txBody>
      </p:sp>
    </p:spTree>
    <p:extLst>
      <p:ext uri="{BB962C8B-B14F-4D97-AF65-F5344CB8AC3E}">
        <p14:creationId xmlns:p14="http://schemas.microsoft.com/office/powerpoint/2010/main" val="39674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Bellringer!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stories do we share as a culture?  How could a writer use these shared stories to their advantage?</a:t>
            </a:r>
          </a:p>
        </p:txBody>
      </p:sp>
    </p:spTree>
    <p:extLst>
      <p:ext uri="{BB962C8B-B14F-4D97-AF65-F5344CB8AC3E}">
        <p14:creationId xmlns:p14="http://schemas.microsoft.com/office/powerpoint/2010/main" val="15982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- a figure of speech that makes a reference to, or a representation of, people, places, events, literary work, myths, or works of art, either directly or by implication</a:t>
            </a:r>
          </a:p>
          <a:p>
            <a:r>
              <a:rPr lang="en-US" altLang="en-US" dirty="0"/>
              <a:t>A writer is wise to make allusions to things that s/he believes his audience will have some exposure to</a:t>
            </a:r>
          </a:p>
          <a:p>
            <a:r>
              <a:rPr lang="en-US" altLang="en-US" dirty="0"/>
              <a:t>Some allusions are overt while others are much more subtle</a:t>
            </a:r>
          </a:p>
        </p:txBody>
      </p:sp>
    </p:spTree>
    <p:extLst>
      <p:ext uri="{BB962C8B-B14F-4D97-AF65-F5344CB8AC3E}">
        <p14:creationId xmlns:p14="http://schemas.microsoft.com/office/powerpoint/2010/main" val="18880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But Why?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Allusion allows a writer to import large amounts of meaning into a work in a small amount of time.</a:t>
            </a:r>
          </a:p>
          <a:p>
            <a:r>
              <a:rPr lang="en-US" altLang="en-US" smtClean="0"/>
              <a:t>A writer could tell us in a sentence, paragraph or multiple pages about how a character is suffering or he could make an allusion to the biblical Job.  What would be the advantage of the latter?</a:t>
            </a:r>
          </a:p>
        </p:txBody>
      </p:sp>
    </p:spTree>
    <p:extLst>
      <p:ext uri="{BB962C8B-B14F-4D97-AF65-F5344CB8AC3E}">
        <p14:creationId xmlns:p14="http://schemas.microsoft.com/office/powerpoint/2010/main" val="9631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Allusions can come from anywhere, but there are a few major sources in Western Literature</a:t>
            </a:r>
          </a:p>
          <a:p>
            <a:r>
              <a:rPr lang="en-US" altLang="en-US" smtClean="0"/>
              <a:t>Shakespeare</a:t>
            </a:r>
          </a:p>
          <a:p>
            <a:r>
              <a:rPr lang="en-US" altLang="en-US" smtClean="0"/>
              <a:t>The Bible</a:t>
            </a:r>
          </a:p>
          <a:p>
            <a:r>
              <a:rPr lang="en-US" altLang="en-US" smtClean="0"/>
              <a:t>Fairy Tales</a:t>
            </a:r>
          </a:p>
          <a:p>
            <a:r>
              <a:rPr lang="en-US" altLang="en-US" smtClean="0"/>
              <a:t>Greek and Roman Mythology</a:t>
            </a:r>
          </a:p>
        </p:txBody>
      </p:sp>
    </p:spTree>
    <p:extLst>
      <p:ext uri="{BB962C8B-B14F-4D97-AF65-F5344CB8AC3E}">
        <p14:creationId xmlns:p14="http://schemas.microsoft.com/office/powerpoint/2010/main" val="13944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(Shakespeare)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Shakespeare’s influence on literature cannot be understated</a:t>
            </a:r>
          </a:p>
          <a:p>
            <a:r>
              <a:rPr lang="en-US" altLang="en-US" sz="2400"/>
              <a:t>He is probably the most famous writer to ever live and people who study literature have read at least a handful of his plays</a:t>
            </a:r>
          </a:p>
          <a:p>
            <a:r>
              <a:rPr lang="en-US" altLang="en-US" sz="2400"/>
              <a:t>Sometimes writers simply allude to Shakespeare and other times they’ll completely rework his plays for more modern purposes</a:t>
            </a:r>
          </a:p>
          <a:p>
            <a:r>
              <a:rPr lang="en-US" altLang="en-US" sz="2400"/>
              <a:t>Tom Stoppard’s </a:t>
            </a:r>
            <a:r>
              <a:rPr lang="en-US" altLang="en-US" sz="2400" i="1"/>
              <a:t>Rosencrantz and Guildenstern are Dead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682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(Shakespeare)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[Life’s] a tale / Told by an idiot, full of sound and fury /  Signifying nothing</a:t>
            </a:r>
          </a:p>
          <a:p>
            <a:r>
              <a:rPr lang="en-US" altLang="en-US" i="1"/>
              <a:t>We few, we happy few, we band of brothers</a:t>
            </a:r>
          </a:p>
          <a:p>
            <a:r>
              <a:rPr lang="en-US" altLang="en-US" i="1"/>
              <a:t>By the pricking of my thumbs, / Something wicked this way comes</a:t>
            </a:r>
          </a:p>
          <a:p>
            <a:r>
              <a:rPr lang="en-US" altLang="en-US" i="1"/>
              <a:t>O brave new world, / That has such people in’t</a:t>
            </a:r>
          </a:p>
          <a:p>
            <a:r>
              <a:rPr lang="en-US" altLang="en-US" i="1"/>
              <a:t>To be, or not to be, that is the question.</a:t>
            </a:r>
          </a:p>
        </p:txBody>
      </p:sp>
    </p:spTree>
    <p:extLst>
      <p:ext uri="{BB962C8B-B14F-4D97-AF65-F5344CB8AC3E}">
        <p14:creationId xmlns:p14="http://schemas.microsoft.com/office/powerpoint/2010/main" val="6085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(The Bible)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Christianity is the largest religious force in our culture and for this reason it makes for easy allusion</a:t>
            </a:r>
          </a:p>
          <a:p>
            <a:r>
              <a:rPr lang="en-US" altLang="en-US" smtClean="0"/>
              <a:t>If you were reading Indian literature you might run into more from </a:t>
            </a:r>
            <a:r>
              <a:rPr lang="en-US" altLang="en-US" i="1" smtClean="0"/>
              <a:t>The Bhagavad Gita; </a:t>
            </a:r>
            <a:r>
              <a:rPr lang="en-US" altLang="en-US" smtClean="0"/>
              <a:t>in Middle Eastern literature you’d see allusions to </a:t>
            </a:r>
            <a:r>
              <a:rPr lang="en-US" altLang="en-US" i="1" smtClean="0"/>
              <a:t>The Koran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42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Allusions (The Bible)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Creation of the Universe</a:t>
            </a:r>
          </a:p>
          <a:p>
            <a:r>
              <a:rPr lang="en-US" altLang="en-US" smtClean="0"/>
              <a:t>Expulsion from Eden (Paradise)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i="1" smtClean="0"/>
              <a:t>Felix Culpa</a:t>
            </a:r>
            <a:r>
              <a:rPr lang="en-US" altLang="en-US" smtClean="0"/>
              <a:t> – the fortunate fall</a:t>
            </a:r>
          </a:p>
          <a:p>
            <a:r>
              <a:rPr lang="en-US" altLang="en-US" smtClean="0"/>
              <a:t>Noah and the Flood</a:t>
            </a:r>
          </a:p>
          <a:p>
            <a:r>
              <a:rPr lang="en-US" altLang="en-US" smtClean="0"/>
              <a:t>The Gospel story</a:t>
            </a:r>
          </a:p>
          <a:p>
            <a:r>
              <a:rPr lang="en-US" altLang="en-US" smtClean="0"/>
              <a:t>Revelation (end times)</a:t>
            </a:r>
          </a:p>
          <a:p>
            <a:r>
              <a:rPr lang="en-US" altLang="en-US" smtClean="0"/>
              <a:t>The list goes on and on and on and on…</a:t>
            </a:r>
          </a:p>
        </p:txBody>
      </p:sp>
    </p:spTree>
    <p:extLst>
      <p:ext uri="{BB962C8B-B14F-4D97-AF65-F5344CB8AC3E}">
        <p14:creationId xmlns:p14="http://schemas.microsoft.com/office/powerpoint/2010/main" val="42201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Bellringer!</vt:lpstr>
      <vt:lpstr>Allusion</vt:lpstr>
      <vt:lpstr>But Why?</vt:lpstr>
      <vt:lpstr>Allusions</vt:lpstr>
      <vt:lpstr>Allusions (Shakespeare)</vt:lpstr>
      <vt:lpstr>Allusions (Shakespeare)</vt:lpstr>
      <vt:lpstr>Allusions (The Bible)</vt:lpstr>
      <vt:lpstr>Allusions (The Bible)</vt:lpstr>
      <vt:lpstr>Allusions (The Bible)</vt:lpstr>
      <vt:lpstr>Allusions (Fairy Tales)</vt:lpstr>
      <vt:lpstr>Disney vs. The Grimm Brothers</vt:lpstr>
      <vt:lpstr>Disney vs. The Grimm Brothers</vt:lpstr>
      <vt:lpstr>Allusion (Greek and Roman Myth)</vt:lpstr>
      <vt:lpstr>Allusion (Greek and Roman Myth)</vt:lpstr>
      <vt:lpstr>Poems for Project</vt:lpstr>
    </vt:vector>
  </TitlesOfParts>
  <Company>School District 5 of Lexington and Richland Counties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Funk, Patrick J</dc:creator>
  <cp:lastModifiedBy>Funk, Patrick J</cp:lastModifiedBy>
  <cp:revision>1</cp:revision>
  <dcterms:created xsi:type="dcterms:W3CDTF">2017-10-30T17:12:55Z</dcterms:created>
  <dcterms:modified xsi:type="dcterms:W3CDTF">2017-10-30T17:13:05Z</dcterms:modified>
</cp:coreProperties>
</file>